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embeddings/oleObject1.bin" ContentType="application/vnd.openxmlformats-officedocument.oleObject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24"/>
  </p:notesMasterIdLst>
  <p:sldIdLst>
    <p:sldId id="256" r:id="rId2"/>
    <p:sldId id="257" r:id="rId3"/>
    <p:sldId id="267" r:id="rId4"/>
    <p:sldId id="258" r:id="rId5"/>
    <p:sldId id="270" r:id="rId6"/>
    <p:sldId id="268" r:id="rId7"/>
    <p:sldId id="259" r:id="rId8"/>
    <p:sldId id="266" r:id="rId9"/>
    <p:sldId id="269" r:id="rId10"/>
    <p:sldId id="263" r:id="rId11"/>
    <p:sldId id="260" r:id="rId12"/>
    <p:sldId id="264" r:id="rId13"/>
    <p:sldId id="272" r:id="rId14"/>
    <p:sldId id="277" r:id="rId15"/>
    <p:sldId id="275" r:id="rId16"/>
    <p:sldId id="273" r:id="rId17"/>
    <p:sldId id="274" r:id="rId18"/>
    <p:sldId id="261" r:id="rId19"/>
    <p:sldId id="271" r:id="rId20"/>
    <p:sldId id="276" r:id="rId21"/>
    <p:sldId id="262" r:id="rId22"/>
    <p:sldId id="26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FS2\WT\_Public\Budgets\FY%202016-17%20Cash%20Flow%20Analysis\MASTER%20Financial%20Status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FS2\WT\_Public\Budgets\FY%202016-17%20Cash%20Flow%20Analysis\MASTER%20Financial%20Status%20Data.xlsx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FS2\WT\_Public\Budgets\CIP\Long%20Term%20CIP%20Budget\!MASTER%20CIP%20FY%202016%20-%20203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711 Fund Balance Available for Appropriation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'Fund balance'!$A$5:$A$16</c:f>
              <c:strCache>
                <c:ptCount val="12"/>
                <c:pt idx="0">
                  <c:v>FY2006</c:v>
                </c:pt>
                <c:pt idx="1">
                  <c:v>FY2007</c:v>
                </c:pt>
                <c:pt idx="2">
                  <c:v>FY2008</c:v>
                </c:pt>
                <c:pt idx="3">
                  <c:v>FY2009</c:v>
                </c:pt>
                <c:pt idx="4">
                  <c:v>FY2010</c:v>
                </c:pt>
                <c:pt idx="5">
                  <c:v>FY2011</c:v>
                </c:pt>
                <c:pt idx="6">
                  <c:v>FY2012</c:v>
                </c:pt>
                <c:pt idx="7">
                  <c:v>FY2013</c:v>
                </c:pt>
                <c:pt idx="8">
                  <c:v>FY2014</c:v>
                </c:pt>
                <c:pt idx="9">
                  <c:v>FY2015</c:v>
                </c:pt>
                <c:pt idx="10">
                  <c:v>FY2016 Estimated</c:v>
                </c:pt>
                <c:pt idx="11">
                  <c:v>FY2017 Projected</c:v>
                </c:pt>
              </c:strCache>
            </c:strRef>
          </c:cat>
          <c:val>
            <c:numRef>
              <c:f>'Fund balance'!$B$5:$B$16</c:f>
              <c:numCache>
                <c:formatCode>_(* #,##0_);_(* \(#,##0\);_(* "-"??_);_(@_)</c:formatCode>
                <c:ptCount val="12"/>
                <c:pt idx="0">
                  <c:v>2.904555357E7</c:v>
                </c:pt>
                <c:pt idx="1">
                  <c:v>2.572702337E7</c:v>
                </c:pt>
                <c:pt idx="2">
                  <c:v>2.581239701E7</c:v>
                </c:pt>
                <c:pt idx="3">
                  <c:v>2.930218673E7</c:v>
                </c:pt>
                <c:pt idx="4">
                  <c:v>2.854148309E7</c:v>
                </c:pt>
                <c:pt idx="5">
                  <c:v>3.058153279E7</c:v>
                </c:pt>
                <c:pt idx="6">
                  <c:v>2.6625842E7</c:v>
                </c:pt>
                <c:pt idx="7">
                  <c:v>2.107388949E7</c:v>
                </c:pt>
                <c:pt idx="8">
                  <c:v>1.3533848E7</c:v>
                </c:pt>
                <c:pt idx="9">
                  <c:v>4.32171887E6</c:v>
                </c:pt>
                <c:pt idx="10">
                  <c:v>497830.2899999907</c:v>
                </c:pt>
                <c:pt idx="11">
                  <c:v>4.40327867013281E6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921400"/>
        <c:axId val="2131727624"/>
      </c:barChart>
      <c:catAx>
        <c:axId val="-21329214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131727624"/>
        <c:crosses val="autoZero"/>
        <c:auto val="1"/>
        <c:lblAlgn val="ctr"/>
        <c:lblOffset val="100"/>
        <c:noMultiLvlLbl val="0"/>
      </c:catAx>
      <c:valAx>
        <c:axId val="2131727624"/>
        <c:scaling>
          <c:orientation val="minMax"/>
          <c:max val="4.0E7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-2132921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Historical Expense vs. Revenue (Actuals)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Personnel Services</c:v>
          </c:tx>
          <c:invertIfNegative val="0"/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Rev'!$D$6:$N$6</c:f>
              <c:numCache>
                <c:formatCode>_(* #,##0_);_(* \(#,##0\);\-</c:formatCode>
                <c:ptCount val="10"/>
                <c:pt idx="0">
                  <c:v>7.96165238E6</c:v>
                </c:pt>
                <c:pt idx="1">
                  <c:v>8.81657658E6</c:v>
                </c:pt>
                <c:pt idx="2">
                  <c:v>8.28222376E6</c:v>
                </c:pt>
                <c:pt idx="3">
                  <c:v>8.68946037E6</c:v>
                </c:pt>
                <c:pt idx="4">
                  <c:v>9.13393138E6</c:v>
                </c:pt>
                <c:pt idx="5">
                  <c:v>9.32975622E6</c:v>
                </c:pt>
                <c:pt idx="6">
                  <c:v>9.73797841E6</c:v>
                </c:pt>
                <c:pt idx="7">
                  <c:v>1.022587899E7</c:v>
                </c:pt>
                <c:pt idx="8">
                  <c:v>1.058012678E7</c:v>
                </c:pt>
                <c:pt idx="9">
                  <c:v>1.2741984E7</c:v>
                </c:pt>
              </c:numCache>
            </c:numRef>
          </c:val>
        </c:ser>
        <c:ser>
          <c:idx val="1"/>
          <c:order val="1"/>
          <c:tx>
            <c:v>O &amp; M Expenses</c:v>
          </c:tx>
          <c:spPr>
            <a:solidFill>
              <a:srgbClr val="FFC000"/>
            </a:solidFill>
            <a:ln>
              <a:noFill/>
              <a:round/>
            </a:ln>
            <a:effectLst/>
          </c:spPr>
          <c:invertIfNegative val="0"/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Rev'!$D$7:$N$7</c:f>
              <c:numCache>
                <c:formatCode>_(* #,##0_);_(* \(#,##0\);\-</c:formatCode>
                <c:ptCount val="10"/>
                <c:pt idx="0">
                  <c:v>8.60471127E6</c:v>
                </c:pt>
                <c:pt idx="1">
                  <c:v>8.79203347E6</c:v>
                </c:pt>
                <c:pt idx="2">
                  <c:v>8.99585767E6</c:v>
                </c:pt>
                <c:pt idx="3">
                  <c:v>9.16560158E6</c:v>
                </c:pt>
                <c:pt idx="4">
                  <c:v>1.041991848E7</c:v>
                </c:pt>
                <c:pt idx="5">
                  <c:v>1.069914679E7</c:v>
                </c:pt>
                <c:pt idx="6">
                  <c:v>1.31279047E7</c:v>
                </c:pt>
                <c:pt idx="7">
                  <c:v>1.074208666E7</c:v>
                </c:pt>
                <c:pt idx="8">
                  <c:v>1.101340599E7</c:v>
                </c:pt>
                <c:pt idx="9">
                  <c:v>1.261641E7</c:v>
                </c:pt>
              </c:numCache>
            </c:numRef>
          </c:val>
        </c:ser>
        <c:ser>
          <c:idx val="2"/>
          <c:order val="2"/>
          <c:tx>
            <c:v>CIP &amp; Capital Outlay</c:v>
          </c:tx>
          <c:invertIfNegative val="0"/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Rev'!$D$8:$N$8</c:f>
              <c:numCache>
                <c:formatCode>_(* #,##0_);_(* \(#,##0\);\-</c:formatCode>
                <c:ptCount val="10"/>
                <c:pt idx="0">
                  <c:v>8.23804871E6</c:v>
                </c:pt>
                <c:pt idx="1">
                  <c:v>7.38411101E6</c:v>
                </c:pt>
                <c:pt idx="2">
                  <c:v>7.57277254E6</c:v>
                </c:pt>
                <c:pt idx="3">
                  <c:v>3.54483709E6</c:v>
                </c:pt>
                <c:pt idx="4">
                  <c:v>9.07744243E6</c:v>
                </c:pt>
                <c:pt idx="5">
                  <c:v>1.011140258E7</c:v>
                </c:pt>
                <c:pt idx="6">
                  <c:v>8.96113813E6</c:v>
                </c:pt>
                <c:pt idx="7">
                  <c:v>1.037794142E7</c:v>
                </c:pt>
                <c:pt idx="8">
                  <c:v>7.77293903E6</c:v>
                </c:pt>
                <c:pt idx="9">
                  <c:v>1.306E7</c:v>
                </c:pt>
              </c:numCache>
            </c:numRef>
          </c:val>
        </c:ser>
        <c:ser>
          <c:idx val="3"/>
          <c:order val="3"/>
          <c:tx>
            <c:v>Debt Service &amp; Other</c:v>
          </c:tx>
          <c:spPr>
            <a:solidFill>
              <a:srgbClr val="FFFF00"/>
            </a:solidFill>
          </c:spPr>
          <c:invertIfNegative val="0"/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Rev'!$D$9:$N$9</c:f>
              <c:numCache>
                <c:formatCode>_(* #,##0_);_(* \(#,##0\);\-</c:formatCode>
                <c:ptCount val="10"/>
                <c:pt idx="0">
                  <c:v>463838.48</c:v>
                </c:pt>
                <c:pt idx="1">
                  <c:v>700839.0699999998</c:v>
                </c:pt>
                <c:pt idx="2">
                  <c:v>700946.88</c:v>
                </c:pt>
                <c:pt idx="3">
                  <c:v>701263.42</c:v>
                </c:pt>
                <c:pt idx="4">
                  <c:v>701012.7799999997</c:v>
                </c:pt>
                <c:pt idx="5">
                  <c:v>700580.0</c:v>
                </c:pt>
                <c:pt idx="6">
                  <c:v>699733.58</c:v>
                </c:pt>
                <c:pt idx="7">
                  <c:v>803375.61</c:v>
                </c:pt>
                <c:pt idx="8">
                  <c:v>554194.16</c:v>
                </c:pt>
                <c:pt idx="9">
                  <c:v>1.111938E6</c:v>
                </c:pt>
              </c:numCache>
            </c:numRef>
          </c:val>
        </c:ser>
        <c:ser>
          <c:idx val="5"/>
          <c:order val="5"/>
          <c:tx>
            <c:strRef>
              <c:f>'Annual Exp vs Rev'!$C$10</c:f>
              <c:strCache>
                <c:ptCount val="1"/>
                <c:pt idx="0">
                  <c:v>Transfer to Reserve Funds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Rev'!$D$10:$N$10</c:f>
              <c:numCache>
                <c:formatCode>General</c:formatCode>
                <c:ptCount val="10"/>
                <c:pt idx="8" formatCode="_(* #,##0_);_(* \(#,##0\);\-">
                  <c:v>500000.0</c:v>
                </c:pt>
                <c:pt idx="9" formatCode="_(* #,##0_);_(* \(#,##0\);\-">
                  <c:v>8.4E6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1849640"/>
        <c:axId val="-2132493240"/>
      </c:barChart>
      <c:lineChart>
        <c:grouping val="standard"/>
        <c:varyColors val="0"/>
        <c:ser>
          <c:idx val="4"/>
          <c:order val="4"/>
          <c:tx>
            <c:v>Revenue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'Annual Exp vs Rev'!$D$3:$N$3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Est. FY 2016</c:v>
                </c:pt>
                <c:pt idx="9">
                  <c:v>Projected FY 2017</c:v>
                </c:pt>
              </c:strCache>
            </c:strRef>
          </c:cat>
          <c:val>
            <c:numRef>
              <c:f>'Annual Exp vs Rev'!$D$20:$N$20</c:f>
              <c:numCache>
                <c:formatCode>_(* #,##0_);_(* \(#,##0\);\-</c:formatCode>
                <c:ptCount val="10"/>
                <c:pt idx="0">
                  <c:v>2.685186956E7</c:v>
                </c:pt>
                <c:pt idx="1">
                  <c:v>2.621688685E7</c:v>
                </c:pt>
                <c:pt idx="2">
                  <c:v>2.49369213E7</c:v>
                </c:pt>
                <c:pt idx="3">
                  <c:v>2.409445129E7</c:v>
                </c:pt>
                <c:pt idx="4">
                  <c:v>2.534383569E7</c:v>
                </c:pt>
                <c:pt idx="5">
                  <c:v>2.529992941E7</c:v>
                </c:pt>
                <c:pt idx="6">
                  <c:v>2.512114957E7</c:v>
                </c:pt>
                <c:pt idx="7">
                  <c:v>2.337244007E7</c:v>
                </c:pt>
                <c:pt idx="8">
                  <c:v>2.704890238E7</c:v>
                </c:pt>
                <c:pt idx="9">
                  <c:v>5.3294778E7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849640"/>
        <c:axId val="-2132493240"/>
      </c:lineChart>
      <c:catAx>
        <c:axId val="-2131849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493240"/>
        <c:crosses val="autoZero"/>
        <c:auto val="1"/>
        <c:lblAlgn val="ctr"/>
        <c:lblOffset val="100"/>
        <c:noMultiLvlLbl val="0"/>
      </c:catAx>
      <c:valAx>
        <c:axId val="-2132493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Actuals</a:t>
                </a:r>
              </a:p>
            </c:rich>
          </c:tx>
          <c:layout/>
          <c:overlay val="0"/>
        </c:title>
        <c:numFmt formatCode="_(* #,##0_);_(* \(#,##0\);\-" sourceLinked="1"/>
        <c:majorTickMark val="out"/>
        <c:minorTickMark val="none"/>
        <c:tickLblPos val="nextTo"/>
        <c:crossAx val="-2131849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052015216616"/>
          <c:y val="0.579561197707429"/>
          <c:w val="0.208149596261325"/>
          <c:h val="0.2952312389522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10-Year CIP Summary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1445810428723"/>
          <c:y val="0.0979431676109478"/>
          <c:w val="0.866280566726514"/>
          <c:h val="0.762632203186695"/>
        </c:manualLayout>
      </c:layout>
      <c:barChart>
        <c:barDir val="col"/>
        <c:grouping val="stacked"/>
        <c:varyColors val="0"/>
        <c:ser>
          <c:idx val="0"/>
          <c:order val="0"/>
          <c:tx>
            <c:v>Rehab or Replace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'New categories'!$D$3:$N$3</c:f>
              <c:strCache>
                <c:ptCount val="10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</c:v>
                </c:pt>
                <c:pt idx="4">
                  <c:v>FY2021</c:v>
                </c:pt>
                <c:pt idx="5">
                  <c:v>FY2022</c:v>
                </c:pt>
                <c:pt idx="6">
                  <c:v>FY2023</c:v>
                </c:pt>
                <c:pt idx="7">
                  <c:v>FY2024</c:v>
                </c:pt>
                <c:pt idx="8">
                  <c:v>FY2025</c:v>
                </c:pt>
                <c:pt idx="9">
                  <c:v>FY2026</c:v>
                </c:pt>
              </c:strCache>
            </c:strRef>
          </c:cat>
          <c:val>
            <c:numRef>
              <c:f>'New categories'!$D$23:$N$23</c:f>
              <c:numCache>
                <c:formatCode>_(* #,##0_);_(* \(#,##0\);_(* "-"??_);_(@_)</c:formatCode>
                <c:ptCount val="11"/>
                <c:pt idx="0">
                  <c:v>1.06E7</c:v>
                </c:pt>
                <c:pt idx="1">
                  <c:v>1.29E7</c:v>
                </c:pt>
                <c:pt idx="2">
                  <c:v>2.8625E7</c:v>
                </c:pt>
                <c:pt idx="3">
                  <c:v>2.6625E7</c:v>
                </c:pt>
                <c:pt idx="4">
                  <c:v>1.4125E7</c:v>
                </c:pt>
                <c:pt idx="5">
                  <c:v>2.125E6</c:v>
                </c:pt>
                <c:pt idx="6">
                  <c:v>2.125E6</c:v>
                </c:pt>
                <c:pt idx="7">
                  <c:v>2.125E6</c:v>
                </c:pt>
                <c:pt idx="8">
                  <c:v>2.125E6</c:v>
                </c:pt>
                <c:pt idx="9">
                  <c:v>6.925E6</c:v>
                </c:pt>
              </c:numCache>
            </c:numRef>
          </c:val>
        </c:ser>
        <c:ser>
          <c:idx val="1"/>
          <c:order val="1"/>
          <c:tx>
            <c:v>Upgrade or Improve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'New categories'!$D$3:$N$3</c:f>
              <c:strCache>
                <c:ptCount val="10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</c:v>
                </c:pt>
                <c:pt idx="4">
                  <c:v>FY2021</c:v>
                </c:pt>
                <c:pt idx="5">
                  <c:v>FY2022</c:v>
                </c:pt>
                <c:pt idx="6">
                  <c:v>FY2023</c:v>
                </c:pt>
                <c:pt idx="7">
                  <c:v>FY2024</c:v>
                </c:pt>
                <c:pt idx="8">
                  <c:v>FY2025</c:v>
                </c:pt>
                <c:pt idx="9">
                  <c:v>FY2026</c:v>
                </c:pt>
              </c:strCache>
            </c:strRef>
          </c:cat>
          <c:val>
            <c:numRef>
              <c:f>'New categories'!$D$31:$N$31</c:f>
              <c:numCache>
                <c:formatCode>_(* #,##0_);_(* \(#,##0\);_(* "-"??_);_(@_)</c:formatCode>
                <c:ptCount val="11"/>
                <c:pt idx="0">
                  <c:v>1.095E6</c:v>
                </c:pt>
                <c:pt idx="1">
                  <c:v>500000.0</c:v>
                </c:pt>
                <c:pt idx="2">
                  <c:v>165000.0</c:v>
                </c:pt>
                <c:pt idx="3">
                  <c:v>1.0E6</c:v>
                </c:pt>
                <c:pt idx="4">
                  <c:v>50000.0</c:v>
                </c:pt>
                <c:pt idx="5">
                  <c:v>4.0E6</c:v>
                </c:pt>
                <c:pt idx="6">
                  <c:v>4.0E6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</c:numCache>
            </c:numRef>
          </c:val>
        </c:ser>
        <c:ser>
          <c:idx val="2"/>
          <c:order val="2"/>
          <c:tx>
            <c:v>Water Supply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'New categories'!$D$37:$N$37</c:f>
              <c:numCache>
                <c:formatCode>_(* #,##0_);_(* \(#,##0\);_(* "-"??_);_(@_)</c:formatCode>
                <c:ptCount val="11"/>
                <c:pt idx="0">
                  <c:v>400000.0</c:v>
                </c:pt>
                <c:pt idx="1">
                  <c:v>1.575E6</c:v>
                </c:pt>
                <c:pt idx="2">
                  <c:v>3.325E6</c:v>
                </c:pt>
                <c:pt idx="3">
                  <c:v>4.5E6</c:v>
                </c:pt>
                <c:pt idx="4">
                  <c:v>7.2E6</c:v>
                </c:pt>
                <c:pt idx="5">
                  <c:v>6.0E6</c:v>
                </c:pt>
                <c:pt idx="6">
                  <c:v>3.0E7</c:v>
                </c:pt>
                <c:pt idx="7">
                  <c:v>3.0E7</c:v>
                </c:pt>
                <c:pt idx="8">
                  <c:v>3.0E7</c:v>
                </c:pt>
                <c:pt idx="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7212664"/>
        <c:axId val="-2107229320"/>
      </c:barChart>
      <c:catAx>
        <c:axId val="-2107212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7229320"/>
        <c:crosses val="autoZero"/>
        <c:auto val="1"/>
        <c:lblAlgn val="ctr"/>
        <c:lblOffset val="100"/>
        <c:noMultiLvlLbl val="0"/>
      </c:catAx>
      <c:valAx>
        <c:axId val="-210722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7212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912197296093"/>
          <c:y val="0.945500562429696"/>
          <c:w val="0.45471636210568"/>
          <c:h val="0.0544994375703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0.69575</cdr:x>
      <cdr:y>0.12245</cdr:y>
    </cdr:from>
    <cdr:to>
      <cdr:x>0.99885</cdr:x>
      <cdr:y>0.18367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72152" y="571501"/>
          <a:ext cx="25146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$22M IBank one-time reimbursement</a:t>
          </a:r>
        </a:p>
      </cdr:txBody>
    </cdr:sp>
  </cdr:relSizeAnchor>
  <cdr:relSizeAnchor xmlns:cdr="http://schemas.openxmlformats.org/drawingml/2006/chartDrawing">
    <cdr:from>
      <cdr:x>0.8007</cdr:x>
      <cdr:y>0.45474</cdr:y>
    </cdr:from>
    <cdr:to>
      <cdr:x>0.98698</cdr:x>
      <cdr:y>0.51427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21645" y="2737452"/>
          <a:ext cx="1703344" cy="358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Impact w/o </a:t>
          </a:r>
          <a:r>
            <a:rPr lang="en-US" dirty="0" smtClean="0"/>
            <a:t>I-Bank loan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2ACCCD-04F3-406F-8DBF-DCDF7CF3ED08}" type="datetimeFigureOut">
              <a:rPr lang="en-US" smtClean="0"/>
              <a:t>5/29/17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794C65-FC67-461C-9C50-0C9FEF1A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graph will help explain our current financial situation.</a:t>
            </a:r>
          </a:p>
          <a:p>
            <a:r>
              <a:rPr lang="en-US" dirty="0" smtClean="0"/>
              <a:t>Expenses have exceeded revenues for a number of years.</a:t>
            </a:r>
          </a:p>
          <a:p>
            <a:r>
              <a:rPr lang="en-US" dirty="0" smtClean="0"/>
              <a:t>FY</a:t>
            </a:r>
            <a:r>
              <a:rPr lang="en-US" baseline="0" dirty="0" smtClean="0"/>
              <a:t> 2008 thru FY 2016 show ACTUAL expenses and revenues; FY 2017 is the projected BUDGET (actuals are always less than budget)</a:t>
            </a:r>
          </a:p>
          <a:p>
            <a:r>
              <a:rPr lang="en-US" baseline="0" dirty="0" smtClean="0"/>
              <a:t>The surplus expected in FY 2017 is due to a one-time reimbursement and will restore our fund balance and fill our reserves.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44D35-DBE9-4C2A-A37B-AAA1DD0A2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the</a:t>
            </a:r>
            <a:r>
              <a:rPr lang="en-US" baseline="0" dirty="0" smtClean="0"/>
              <a:t> City Council and Water Commission Rankings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2B419-8926-4233-B6B9-58B2C9D35C3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22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ACBA8-7B24-4FEA-B110-ADA810FF4C2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9F22-1FBD-4E82-96FF-9AD10EBA9C0A}" type="datetime1">
              <a:rPr lang="en-US" smtClean="0"/>
              <a:t>5/29/17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00E8-0F72-4416-A894-BEA1D663FC22}" type="datetime1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6A96-1E35-4CB6-9809-811FEE1465D9}" type="datetime1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3872-FEF1-4497-8348-4B81066594E5}" type="datetime1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8D3E-22AC-4101-822F-7156AD8A5DE4}" type="datetime1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A334-3402-4DAC-BF6F-B5AE3EEBD3DA}" type="datetime1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B076-2DBB-4733-A8F3-4EFFE04D834B}" type="datetime1">
              <a:rPr lang="en-US" smtClean="0"/>
              <a:t>5/29/17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5F46-AC33-4055-AB5F-7C73FDA0B939}" type="datetime1">
              <a:rPr lang="en-US" smtClean="0"/>
              <a:t>5/29/17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68FC-06E4-4F36-B3FD-C1C12785DF6B}" type="datetime1">
              <a:rPr lang="en-US" smtClean="0"/>
              <a:t>5/29/17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2A42-5FA9-4342-AA0F-D3296F74BAEF}" type="datetime1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758-0D6D-4ED3-A470-32BDCDA84B8E}" type="datetime1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C4731-2152-47C2-99A2-C56C5201E4E5}" type="datetime1">
              <a:rPr lang="en-US" smtClean="0"/>
              <a:t>5/29/17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C5792C-CA4C-4C88-916B-B8476673A4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Council Briefings</a:t>
            </a:r>
          </a:p>
          <a:p>
            <a:r>
              <a:rPr lang="en-US" dirty="0" smtClean="0"/>
              <a:t>June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Financial Plan and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5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Current Status of Reserve Funds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041163"/>
              </p:ext>
            </p:extLst>
          </p:nvPr>
        </p:nvGraphicFramePr>
        <p:xfrm>
          <a:off x="685800" y="1981200"/>
          <a:ext cx="7848601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109"/>
                <a:gridCol w="2408164"/>
                <a:gridCol w="2408164"/>
                <a:gridCol w="2408164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Fund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Fund Balance (6-30-2015)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Funding Goal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711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Operations &amp; Maintenance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$4,321,718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 Days Operating Cash </a:t>
                      </a: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6.8M in 2017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Rate Stabilization Reserve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$2,447,938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$10,000,000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90-Day Operating Cash Reserve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90 Days Operating </a:t>
                      </a:r>
                      <a:r>
                        <a:rPr lang="en-US" sz="2000" dirty="0" smtClean="0">
                          <a:effectLst/>
                        </a:rPr>
                        <a:t>Cash $</a:t>
                      </a:r>
                      <a:r>
                        <a:rPr lang="en-US" sz="2000" dirty="0">
                          <a:effectLst/>
                        </a:rPr>
                        <a:t>6.8 M in 2017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717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Emergency Reserve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$600,000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$3,000,000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20875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Financial Plan Output:  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FY 2017 – 2021 Revenue Requirements – the basis for setting rates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45660"/>
              </p:ext>
            </p:extLst>
          </p:nvPr>
        </p:nvGraphicFramePr>
        <p:xfrm>
          <a:off x="533400" y="2743200"/>
          <a:ext cx="7924799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927"/>
                <a:gridCol w="1191699"/>
                <a:gridCol w="1191699"/>
                <a:gridCol w="1191699"/>
                <a:gridCol w="1191699"/>
                <a:gridCol w="1281076"/>
              </a:tblGrid>
              <a:tr h="333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 2017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2019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FY 2020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2021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4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Infrastructure Reinvestment Fee Amount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$5,990,512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$8,700,797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$9,166,040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$10,169,506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$11,239,068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Stabilization Reserve Amount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$3,342,224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$3,342,224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$3,342,224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$3,342,224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O&amp;M Revenue Requirement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$26,323,394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$28,128,488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$30,059,525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$31,604,455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$33,241,638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0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$32,313,906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$40,171,529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$42,567,809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$45,116,205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$47,822,950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7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Pricing Objectives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58391"/>
              </p:ext>
            </p:extLst>
          </p:nvPr>
        </p:nvGraphicFramePr>
        <p:xfrm>
          <a:off x="457200" y="2209800"/>
          <a:ext cx="8229600" cy="21031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Composite Pricing Objectives for the City Council and Water Commission, March 2015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b="0" dirty="0">
                          <a:effectLst/>
                        </a:rPr>
                        <a:t>Revenue sufficiency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2000" b="0">
                          <a:effectLst/>
                        </a:rPr>
                        <a:t>Revenue stability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2.   Promotes </a:t>
                      </a:r>
                      <a:r>
                        <a:rPr lang="en-US" sz="2000" b="0" dirty="0">
                          <a:effectLst/>
                        </a:rPr>
                        <a:t>efficiency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6.   Understandable </a:t>
                      </a:r>
                      <a:r>
                        <a:rPr lang="en-US" sz="2000" b="0" dirty="0">
                          <a:effectLst/>
                        </a:rPr>
                        <a:t>by customers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3.   Perceived </a:t>
                      </a:r>
                      <a:r>
                        <a:rPr lang="en-US" sz="2000" b="0" dirty="0">
                          <a:effectLst/>
                        </a:rPr>
                        <a:t>to be fair by the public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7.   Promotes </a:t>
                      </a:r>
                      <a:r>
                        <a:rPr lang="en-US" sz="2000" b="0" dirty="0">
                          <a:effectLst/>
                        </a:rPr>
                        <a:t>conservation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4.   Affordable </a:t>
                      </a:r>
                      <a:r>
                        <a:rPr lang="en-US" sz="2000" b="0" dirty="0">
                          <a:effectLst/>
                        </a:rPr>
                        <a:t>for essential uses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 smtClean="0">
                          <a:effectLst/>
                        </a:rPr>
                        <a:t>8.   Rate </a:t>
                      </a:r>
                      <a:r>
                        <a:rPr lang="en-US" sz="2000" b="0" dirty="0">
                          <a:effectLst/>
                        </a:rPr>
                        <a:t>stability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Scenario vs. Pricing Objectives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27165"/>
              </p:ext>
            </p:extLst>
          </p:nvPr>
        </p:nvGraphicFramePr>
        <p:xfrm>
          <a:off x="66675" y="1504953"/>
          <a:ext cx="8953500" cy="4453887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2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Rankings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Pricing Objectives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1A</a:t>
                      </a:r>
                    </a:p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(90/10 – Com)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Option 1B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(90/10 – Fixed)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Option 2A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(60/40 – Com)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Option 2B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(60/40 – Fixed)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Most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Important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Revenue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Sufficiency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680">
                <a:tc rowSpan="7">
                  <a:txBody>
                    <a:bodyPr/>
                    <a:lstStyle/>
                    <a:p>
                      <a:pPr algn="ctr" fontAlgn="t"/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Very </a:t>
                      </a:r>
                    </a:p>
                    <a:p>
                      <a:pPr algn="ctr" fontAlgn="t"/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Important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Promotes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Efficiency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Revenue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Stability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Perceived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Fair to the Public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Affordability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Essential Use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Customer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Promotes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Conservation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Stability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5-Point Star 6"/>
          <p:cNvSpPr/>
          <p:nvPr/>
        </p:nvSpPr>
        <p:spPr>
          <a:xfrm>
            <a:off x="3709805" y="2153362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4379908" y="2153362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5-Point Star 103"/>
          <p:cNvSpPr/>
          <p:nvPr/>
        </p:nvSpPr>
        <p:spPr>
          <a:xfrm>
            <a:off x="4038989" y="2153363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3711191" y="2639589"/>
            <a:ext cx="962711" cy="246792"/>
            <a:chOff x="3709805" y="2153362"/>
            <a:chExt cx="962711" cy="246792"/>
          </a:xfrm>
        </p:grpSpPr>
        <p:sp>
          <p:nvSpPr>
            <p:cNvPr id="108" name="5-Point Star 107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5-Point Star 108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5-Point Star 109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093975" y="2148197"/>
            <a:ext cx="962711" cy="246792"/>
            <a:chOff x="3709805" y="2153362"/>
            <a:chExt cx="962711" cy="246792"/>
          </a:xfrm>
        </p:grpSpPr>
        <p:sp>
          <p:nvSpPr>
            <p:cNvPr id="112" name="5-Point Star 111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5-Point Star 112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5-Point Star 113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557431" y="2148197"/>
            <a:ext cx="962711" cy="246792"/>
            <a:chOff x="3709805" y="2153362"/>
            <a:chExt cx="962711" cy="246792"/>
          </a:xfrm>
        </p:grpSpPr>
        <p:sp>
          <p:nvSpPr>
            <p:cNvPr id="116" name="5-Point Star 115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5-Point Star 116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5-Point Star 117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799816" y="2148196"/>
            <a:ext cx="962711" cy="246792"/>
            <a:chOff x="3709805" y="2153362"/>
            <a:chExt cx="962711" cy="246792"/>
          </a:xfrm>
        </p:grpSpPr>
        <p:sp>
          <p:nvSpPr>
            <p:cNvPr id="120" name="5-Point Star 119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5-Point Star 120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5-Point Star 121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799816" y="3137280"/>
            <a:ext cx="962711" cy="246792"/>
            <a:chOff x="3709805" y="2153362"/>
            <a:chExt cx="962711" cy="246792"/>
          </a:xfrm>
        </p:grpSpPr>
        <p:sp>
          <p:nvSpPr>
            <p:cNvPr id="132" name="5-Point Star 131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5-Point Star 132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5-Point Star 133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711191" y="4133167"/>
            <a:ext cx="962711" cy="246792"/>
            <a:chOff x="3709805" y="2153362"/>
            <a:chExt cx="962711" cy="246792"/>
          </a:xfrm>
        </p:grpSpPr>
        <p:sp>
          <p:nvSpPr>
            <p:cNvPr id="144" name="5-Point Star 143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5-Point Star 144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5-Point Star 145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703937" y="4622574"/>
            <a:ext cx="962711" cy="246792"/>
            <a:chOff x="3709805" y="2153362"/>
            <a:chExt cx="962711" cy="246792"/>
          </a:xfrm>
        </p:grpSpPr>
        <p:sp>
          <p:nvSpPr>
            <p:cNvPr id="148" name="5-Point Star 147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5-Point Star 148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5-Point Star 149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703937" y="5089585"/>
            <a:ext cx="962711" cy="246792"/>
            <a:chOff x="3709805" y="2153362"/>
            <a:chExt cx="962711" cy="246792"/>
          </a:xfrm>
        </p:grpSpPr>
        <p:sp>
          <p:nvSpPr>
            <p:cNvPr id="152" name="5-Point Star 151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5-Point Star 152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5-Point Star 153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799816" y="4579448"/>
            <a:ext cx="962711" cy="246792"/>
            <a:chOff x="3709805" y="2153362"/>
            <a:chExt cx="962711" cy="246792"/>
          </a:xfrm>
        </p:grpSpPr>
        <p:sp>
          <p:nvSpPr>
            <p:cNvPr id="176" name="5-Point Star 175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5-Point Star 176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5-Point Star 177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775224" y="5579608"/>
            <a:ext cx="962711" cy="246792"/>
            <a:chOff x="3709805" y="2153362"/>
            <a:chExt cx="962711" cy="246792"/>
          </a:xfrm>
        </p:grpSpPr>
        <p:sp>
          <p:nvSpPr>
            <p:cNvPr id="184" name="5-Point Star 183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5-Point Star 184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5-Point Star 185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128642" y="4585849"/>
            <a:ext cx="962711" cy="246792"/>
            <a:chOff x="3709805" y="2153362"/>
            <a:chExt cx="962711" cy="246792"/>
          </a:xfrm>
        </p:grpSpPr>
        <p:sp>
          <p:nvSpPr>
            <p:cNvPr id="188" name="5-Point Star 187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5-Point Star 188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5-Point Star 189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482169" y="4622573"/>
            <a:ext cx="962711" cy="246792"/>
            <a:chOff x="3709805" y="2153362"/>
            <a:chExt cx="962711" cy="246792"/>
          </a:xfrm>
        </p:grpSpPr>
        <p:sp>
          <p:nvSpPr>
            <p:cNvPr id="192" name="5-Point Star 191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5-Point Star 192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5-Point Star 193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5-Point Star 202"/>
          <p:cNvSpPr/>
          <p:nvPr/>
        </p:nvSpPr>
        <p:spPr>
          <a:xfrm>
            <a:off x="4040375" y="3131787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5-Point Star 203"/>
          <p:cNvSpPr/>
          <p:nvPr/>
        </p:nvSpPr>
        <p:spPr>
          <a:xfrm>
            <a:off x="4038989" y="5579254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264689" y="5086795"/>
            <a:ext cx="633527" cy="246791"/>
            <a:chOff x="-1596116" y="1901404"/>
            <a:chExt cx="633527" cy="246791"/>
          </a:xfrm>
        </p:grpSpPr>
        <p:sp>
          <p:nvSpPr>
            <p:cNvPr id="205" name="5-Point Star 204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5-Point Star 205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303242" y="4095668"/>
            <a:ext cx="633527" cy="246791"/>
            <a:chOff x="-1596116" y="1901404"/>
            <a:chExt cx="633527" cy="246791"/>
          </a:xfrm>
        </p:grpSpPr>
        <p:sp>
          <p:nvSpPr>
            <p:cNvPr id="208" name="5-Point Star 207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5-Point Star 208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300687" y="3137279"/>
            <a:ext cx="633527" cy="246791"/>
            <a:chOff x="-1596116" y="1901404"/>
            <a:chExt cx="633527" cy="246791"/>
          </a:xfrm>
        </p:grpSpPr>
        <p:sp>
          <p:nvSpPr>
            <p:cNvPr id="211" name="5-Point Star 210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5-Point Star 211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5286434" y="2637882"/>
            <a:ext cx="633527" cy="246791"/>
            <a:chOff x="-1596116" y="1901404"/>
            <a:chExt cx="633527" cy="246791"/>
          </a:xfrm>
        </p:grpSpPr>
        <p:sp>
          <p:nvSpPr>
            <p:cNvPr id="214" name="5-Point Star 213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5-Point Star 214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264689" y="5573419"/>
            <a:ext cx="633527" cy="246791"/>
            <a:chOff x="-1596116" y="1901404"/>
            <a:chExt cx="633527" cy="246791"/>
          </a:xfrm>
        </p:grpSpPr>
        <p:sp>
          <p:nvSpPr>
            <p:cNvPr id="217" name="5-Point Star 216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5-Point Star 217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6718573" y="5105561"/>
            <a:ext cx="633527" cy="246791"/>
            <a:chOff x="-1596116" y="1901404"/>
            <a:chExt cx="633527" cy="246791"/>
          </a:xfrm>
        </p:grpSpPr>
        <p:sp>
          <p:nvSpPr>
            <p:cNvPr id="219" name="5-Point Star 218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5-Point Star 219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697735" y="5571036"/>
            <a:ext cx="633527" cy="246791"/>
            <a:chOff x="-1596116" y="1901404"/>
            <a:chExt cx="633527" cy="246791"/>
          </a:xfrm>
        </p:grpSpPr>
        <p:sp>
          <p:nvSpPr>
            <p:cNvPr id="222" name="5-Point Star 221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5-Point Star 222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6723100" y="4129839"/>
            <a:ext cx="633527" cy="246791"/>
            <a:chOff x="-1596116" y="1901404"/>
            <a:chExt cx="633527" cy="246791"/>
          </a:xfrm>
        </p:grpSpPr>
        <p:sp>
          <p:nvSpPr>
            <p:cNvPr id="225" name="5-Point Star 224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5-Point Star 225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723100" y="3131392"/>
            <a:ext cx="633527" cy="246791"/>
            <a:chOff x="-1596116" y="1901404"/>
            <a:chExt cx="633527" cy="246791"/>
          </a:xfrm>
        </p:grpSpPr>
        <p:sp>
          <p:nvSpPr>
            <p:cNvPr id="228" name="5-Point Star 227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5-Point Star 228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6718573" y="2630608"/>
            <a:ext cx="633527" cy="246791"/>
            <a:chOff x="-1596116" y="1901404"/>
            <a:chExt cx="633527" cy="246791"/>
          </a:xfrm>
        </p:grpSpPr>
        <p:sp>
          <p:nvSpPr>
            <p:cNvPr id="231" name="5-Point Star 230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5-Point Star 231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5-Point Star 232"/>
          <p:cNvSpPr/>
          <p:nvPr/>
        </p:nvSpPr>
        <p:spPr>
          <a:xfrm>
            <a:off x="8129000" y="2637881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5-Point Star 233"/>
          <p:cNvSpPr/>
          <p:nvPr/>
        </p:nvSpPr>
        <p:spPr>
          <a:xfrm>
            <a:off x="8129000" y="4090027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5-Point Star 234"/>
          <p:cNvSpPr/>
          <p:nvPr/>
        </p:nvSpPr>
        <p:spPr>
          <a:xfrm>
            <a:off x="8172457" y="5089584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698069" y="3657600"/>
            <a:ext cx="962711" cy="246792"/>
            <a:chOff x="3709805" y="2153362"/>
            <a:chExt cx="962711" cy="246792"/>
          </a:xfrm>
        </p:grpSpPr>
        <p:sp>
          <p:nvSpPr>
            <p:cNvPr id="94" name="5-Point Star 93"/>
            <p:cNvSpPr/>
            <p:nvPr/>
          </p:nvSpPr>
          <p:spPr>
            <a:xfrm>
              <a:off x="3709805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5-Point Star 95"/>
            <p:cNvSpPr/>
            <p:nvPr/>
          </p:nvSpPr>
          <p:spPr>
            <a:xfrm>
              <a:off x="4379908" y="2153362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5-Point Star 96"/>
            <p:cNvSpPr/>
            <p:nvPr/>
          </p:nvSpPr>
          <p:spPr>
            <a:xfrm>
              <a:off x="4038989" y="2153363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286434" y="3657601"/>
            <a:ext cx="633527" cy="246791"/>
            <a:chOff x="-1596116" y="1901404"/>
            <a:chExt cx="633527" cy="246791"/>
          </a:xfrm>
        </p:grpSpPr>
        <p:sp>
          <p:nvSpPr>
            <p:cNvPr id="99" name="5-Point Star 98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5-Point Star 99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673579" y="3657570"/>
            <a:ext cx="633527" cy="246791"/>
            <a:chOff x="-1596116" y="1901404"/>
            <a:chExt cx="633527" cy="246791"/>
          </a:xfrm>
        </p:grpSpPr>
        <p:sp>
          <p:nvSpPr>
            <p:cNvPr id="102" name="5-Point Star 101"/>
            <p:cNvSpPr/>
            <p:nvPr/>
          </p:nvSpPr>
          <p:spPr>
            <a:xfrm>
              <a:off x="-1255197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5-Point Star 102"/>
            <p:cNvSpPr/>
            <p:nvPr/>
          </p:nvSpPr>
          <p:spPr>
            <a:xfrm>
              <a:off x="-1596116" y="1901404"/>
              <a:ext cx="292608" cy="2467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5-Point Star 104"/>
          <p:cNvSpPr/>
          <p:nvPr/>
        </p:nvSpPr>
        <p:spPr>
          <a:xfrm>
            <a:off x="8129000" y="3657569"/>
            <a:ext cx="292608" cy="2467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1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Proposal Recommends 4 Changes: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to the Rate Structure from              65% volume 35%fixed charges to                         92% volume/8% fixed;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Changing the amount of revenue to be collected, resulting in rate increases;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Adding a new fee, the Infrastructure Reinvestment Fee to collect revenues to support planned capital spending;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Increasing the Rate Stabilization Reserve from $2.4 million to $10 million to assure adequate revenue in light of the more volume based rate.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75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Rate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Shift revenues away from fixed charge to commodity</a:t>
            </a:r>
          </a:p>
          <a:p>
            <a:pPr lvl="1"/>
            <a:r>
              <a:rPr lang="en-US" dirty="0" smtClean="0"/>
              <a:t>Current: 36% fixed and 64% variable</a:t>
            </a:r>
          </a:p>
          <a:p>
            <a:pPr lvl="1"/>
            <a:r>
              <a:rPr lang="en-US" dirty="0" smtClean="0"/>
              <a:t>Proposed: 8% fixed and 92% variable</a:t>
            </a:r>
          </a:p>
          <a:p>
            <a:pPr lvl="2"/>
            <a:r>
              <a:rPr lang="en-US" dirty="0" smtClean="0"/>
              <a:t>Promotes water efficiency / conservation</a:t>
            </a:r>
          </a:p>
          <a:p>
            <a:pPr lvl="2"/>
            <a:r>
              <a:rPr lang="en-US" dirty="0" smtClean="0"/>
              <a:t>Affordability for essential use</a:t>
            </a:r>
          </a:p>
          <a:p>
            <a:pPr lvl="2"/>
            <a:r>
              <a:rPr lang="en-US" dirty="0" smtClean="0"/>
              <a:t>Perceived fair to the public</a:t>
            </a:r>
          </a:p>
          <a:p>
            <a:r>
              <a:rPr lang="en-US" dirty="0" smtClean="0"/>
              <a:t>Rate Stabilization charge to enhance revenue stability</a:t>
            </a:r>
          </a:p>
          <a:p>
            <a:pPr lvl="1"/>
            <a:r>
              <a:rPr lang="en-US" dirty="0" smtClean="0"/>
              <a:t>Begins </a:t>
            </a:r>
            <a:r>
              <a:rPr lang="en-US" dirty="0"/>
              <a:t>in FY 2018 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 a uniform commodity charge of $1.00 per </a:t>
            </a:r>
            <a:r>
              <a:rPr lang="en-US" dirty="0" err="1" smtClean="0"/>
              <a:t>ccf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1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97043" y="286605"/>
            <a:ext cx="7383824" cy="11019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Customer Impact for Single Family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4537" y="6023770"/>
            <a:ext cx="454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*Inside customer, includes elevation surcharge</a:t>
            </a:r>
            <a:endParaRPr lang="en-US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42" y="1455219"/>
            <a:ext cx="8218353" cy="46177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97043" y="286605"/>
            <a:ext cx="7383824" cy="11019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Customer Impact for Multi-Family</a:t>
            </a:r>
            <a:br>
              <a:rPr lang="en-US" dirty="0" smtClean="0"/>
            </a:br>
            <a:r>
              <a:rPr lang="en-US" dirty="0" smtClean="0"/>
              <a:t>10 units and 1.5” meter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79" y="1620858"/>
            <a:ext cx="8225776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9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Assumptions and Provisions behind Proposed Water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05800" cy="5257800"/>
          </a:xfrm>
        </p:spPr>
        <p:txBody>
          <a:bodyPr>
            <a:noAutofit/>
          </a:bodyPr>
          <a:lstStyle/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Assume water sales at 2.5 </a:t>
            </a:r>
            <a:r>
              <a:rPr lang="en-US" sz="2800" dirty="0"/>
              <a:t>billion gallons per year. </a:t>
            </a:r>
          </a:p>
          <a:p>
            <a:pPr lvl="0"/>
            <a:r>
              <a:rPr lang="en-US" sz="2800" dirty="0" smtClean="0"/>
              <a:t>Fixed </a:t>
            </a:r>
            <a:r>
              <a:rPr lang="en-US" sz="2800" dirty="0"/>
              <a:t>fee </a:t>
            </a:r>
            <a:r>
              <a:rPr lang="en-US" sz="2800" dirty="0" smtClean="0"/>
              <a:t>will cover </a:t>
            </a:r>
            <a:r>
              <a:rPr lang="en-US" sz="2800" dirty="0"/>
              <a:t>the cost of meter reading, meter maintenance, billing preparation and distribution, and customer service.  </a:t>
            </a:r>
          </a:p>
          <a:p>
            <a:r>
              <a:rPr lang="en-US" sz="2800" dirty="0" smtClean="0"/>
              <a:t>Volume-based </a:t>
            </a:r>
            <a:r>
              <a:rPr lang="en-US" sz="2800" dirty="0"/>
              <a:t>user rates </a:t>
            </a:r>
            <a:r>
              <a:rPr lang="en-US" sz="2800" dirty="0" smtClean="0"/>
              <a:t>will collect </a:t>
            </a:r>
            <a:r>
              <a:rPr lang="en-US" sz="2800" dirty="0"/>
              <a:t>the remaining </a:t>
            </a:r>
            <a:r>
              <a:rPr lang="en-US" sz="2800" dirty="0" smtClean="0"/>
              <a:t>operating revenues</a:t>
            </a:r>
            <a:r>
              <a:rPr lang="en-US" sz="2800" dirty="0"/>
              <a:t>.  </a:t>
            </a: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9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Reinvestment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New </a:t>
            </a:r>
            <a:r>
              <a:rPr lang="en-US" sz="2800" dirty="0"/>
              <a:t>Infrastructure Reinvestment Fee (IRF) used to collect revenues needed for “pay-as-you-go” capital investments and debt service for capital projects, and would be collected based on the volume charge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Improves communication with customers about what water rates are paying for.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Financial Condition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8011651"/>
              </p:ext>
            </p:extLst>
          </p:nvPr>
        </p:nvGraphicFramePr>
        <p:xfrm>
          <a:off x="685800" y="1630680"/>
          <a:ext cx="7696200" cy="469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Justification for Tiered </a:t>
            </a:r>
            <a:r>
              <a:rPr lang="en-US" dirty="0" smtClean="0"/>
              <a:t>Rates</a:t>
            </a:r>
            <a:br>
              <a:rPr lang="en-US" dirty="0" smtClean="0"/>
            </a:br>
            <a:r>
              <a:rPr lang="en-US" dirty="0" smtClean="0"/>
              <a:t>Inside City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694944"/>
              </p:ext>
            </p:extLst>
          </p:nvPr>
        </p:nvGraphicFramePr>
        <p:xfrm>
          <a:off x="228600" y="1474173"/>
          <a:ext cx="8796526" cy="4807344"/>
        </p:xfrm>
        <a:graphic>
          <a:graphicData uri="http://schemas.openxmlformats.org/drawingml/2006/table">
            <a:tbl>
              <a:tblPr/>
              <a:tblGrid>
                <a:gridCol w="13990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35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7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Commodity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Tier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Water Supply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Peaking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Conservation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IRF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FY2017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Rate ($/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ccf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SFR &amp; MFR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1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59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2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3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9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4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Above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UCSC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Coast AG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Landscape</a:t>
                      </a: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TWB*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TWB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Above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98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Elevation Surcharge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48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Elevation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9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 Stabilization Reserve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Mitigate for the risks to revenue stability from a more volume based rate structure by adding a $1 per </a:t>
            </a:r>
            <a:r>
              <a:rPr lang="en-US" sz="2800" dirty="0" err="1" smtClean="0"/>
              <a:t>ccf</a:t>
            </a:r>
            <a:r>
              <a:rPr lang="en-US" sz="2800" dirty="0" smtClean="0"/>
              <a:t> surcharge in July 2017 to increase the Rate Stabilization Reserve from $2.3 million to a total of $10 million. </a:t>
            </a:r>
          </a:p>
          <a:p>
            <a:pPr lvl="1"/>
            <a:r>
              <a:rPr lang="en-US" sz="2800" dirty="0" smtClean="0"/>
              <a:t>Use Rate Stabilization Reserve Funds to augment revenues during “normal” water years if the amount of water sold falls below 2.5 billion gallons.  </a:t>
            </a:r>
          </a:p>
          <a:p>
            <a:pPr lvl="1"/>
            <a:r>
              <a:rPr lang="en-US" sz="2800" dirty="0" smtClean="0"/>
              <a:t>Drought Cost Recovery Fee levied as a fixed charge used to stabilize revenues when water restrictions are needed due to inadequate supply</a:t>
            </a:r>
            <a:r>
              <a:rPr lang="en-US" sz="2200" dirty="0" smtClean="0"/>
              <a:t>.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4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to do with any excess revenue produced by the $1 surcharge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/>
              <a:t>If…. </a:t>
            </a:r>
          </a:p>
          <a:p>
            <a:pPr lvl="1"/>
            <a:r>
              <a:rPr lang="en-US" sz="3100" dirty="0"/>
              <a:t>the minimum debt service coverage ratio target of 1.5 is being consistently met, and </a:t>
            </a:r>
          </a:p>
          <a:p>
            <a:pPr lvl="1"/>
            <a:r>
              <a:rPr lang="en-US" sz="3100" dirty="0"/>
              <a:t>reserves are fully funded, and </a:t>
            </a:r>
          </a:p>
          <a:p>
            <a:pPr lvl="1"/>
            <a:r>
              <a:rPr lang="en-US" sz="3100" dirty="0"/>
              <a:t>“pay-as-you-go” capital is being funded at an average over the previous 3 years of at least 25%;  </a:t>
            </a:r>
          </a:p>
          <a:p>
            <a:r>
              <a:rPr lang="en-US" sz="3800" dirty="0" smtClean="0"/>
              <a:t>Then either….</a:t>
            </a:r>
            <a:endParaRPr lang="en-US" sz="3800" dirty="0"/>
          </a:p>
          <a:p>
            <a:pPr lvl="1"/>
            <a:r>
              <a:rPr lang="en-US" sz="3100" dirty="0" smtClean="0"/>
              <a:t>Reduce the size of additional rate increases, </a:t>
            </a:r>
            <a:r>
              <a:rPr lang="en-US" sz="3100" dirty="0"/>
              <a:t>or </a:t>
            </a:r>
          </a:p>
          <a:p>
            <a:pPr lvl="1"/>
            <a:r>
              <a:rPr lang="en-US" sz="3100" dirty="0" smtClean="0"/>
              <a:t>Consider  </a:t>
            </a:r>
          </a:p>
          <a:p>
            <a:pPr lvl="2"/>
            <a:r>
              <a:rPr lang="en-US" sz="3100" dirty="0" smtClean="0"/>
              <a:t>adjusting </a:t>
            </a:r>
            <a:r>
              <a:rPr lang="en-US" sz="3100" dirty="0"/>
              <a:t>the amount of funding in the Emergency Reserve and the Rate Stabilization Reserve to be an established percent of the Operating budget (rather than a fixed dollar amount), </a:t>
            </a:r>
            <a:endParaRPr lang="en-US" sz="3100" dirty="0" smtClean="0"/>
          </a:p>
          <a:p>
            <a:pPr lvl="2"/>
            <a:r>
              <a:rPr lang="en-US" sz="3100" dirty="0" smtClean="0"/>
              <a:t>accelerating </a:t>
            </a:r>
            <a:r>
              <a:rPr lang="en-US" sz="3100" dirty="0"/>
              <a:t>capital reinvestment in system infrastructure, or </a:t>
            </a:r>
            <a:endParaRPr lang="en-US" sz="3100" dirty="0" smtClean="0"/>
          </a:p>
          <a:p>
            <a:pPr lvl="2"/>
            <a:r>
              <a:rPr lang="en-US" sz="3100" dirty="0" smtClean="0"/>
              <a:t>increasing </a:t>
            </a:r>
            <a:r>
              <a:rPr lang="en-US" sz="3100" dirty="0"/>
              <a:t>the proportion of capital that is being paid for with “pay-as-you-go” funding.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457200"/>
            <a:ext cx="9144000" cy="6019800"/>
            <a:chOff x="0" y="0"/>
            <a:chExt cx="8289349" cy="4667250"/>
          </a:xfrm>
        </p:grpSpPr>
        <p:graphicFrame>
          <p:nvGraphicFramePr>
            <p:cNvPr id="18" name="Chart 17"/>
            <p:cNvGraphicFramePr/>
            <p:nvPr>
              <p:extLst>
                <p:ext uri="{D42A27DB-BD31-4B8C-83A1-F6EECF244321}">
                  <p14:modId xmlns:p14="http://schemas.microsoft.com/office/powerpoint/2010/main" val="1724873637"/>
                </p:ext>
              </p:extLst>
            </p:nvPr>
          </p:nvGraphicFramePr>
          <p:xfrm>
            <a:off x="0" y="0"/>
            <a:ext cx="8289349" cy="4667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5733466" y="2240931"/>
              <a:ext cx="562566" cy="303833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424245" y="2240931"/>
              <a:ext cx="23034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8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Planning Conceptual 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8382000" cy="487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219020"/>
              </p:ext>
            </p:extLst>
          </p:nvPr>
        </p:nvGraphicFramePr>
        <p:xfrm>
          <a:off x="838200" y="1813718"/>
          <a:ext cx="7699722" cy="444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9914743" imgH="7438176" progId="Visio.Drawing.11">
                  <p:embed/>
                </p:oleObj>
              </mc:Choice>
              <mc:Fallback>
                <p:oleObj name="Visio" r:id="rId3" imgW="9914743" imgH="743817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13718"/>
                        <a:ext cx="7699722" cy="444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Plan Inputs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Operating budget, including debt service</a:t>
            </a:r>
          </a:p>
          <a:p>
            <a:endParaRPr lang="en-US" sz="3600" dirty="0" smtClean="0"/>
          </a:p>
          <a:p>
            <a:r>
              <a:rPr lang="en-US" sz="3600" dirty="0" smtClean="0"/>
              <a:t>Capital Improvement Program</a:t>
            </a:r>
          </a:p>
          <a:p>
            <a:endParaRPr lang="en-US" sz="3600" dirty="0" smtClean="0"/>
          </a:p>
          <a:p>
            <a:r>
              <a:rPr lang="en-US" sz="3600" dirty="0" smtClean="0"/>
              <a:t>Financial Policies 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6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Projected Operating Expenses* – </a:t>
            </a:r>
            <a:br>
              <a:rPr lang="en-US" b="1" dirty="0" smtClean="0">
                <a:latin typeface="Cambria" panose="02040503050406030204" pitchFamily="18" charset="0"/>
              </a:rPr>
            </a:br>
            <a:r>
              <a:rPr lang="en-US" b="1" dirty="0" smtClean="0">
                <a:latin typeface="Cambria" panose="02040503050406030204" pitchFamily="18" charset="0"/>
              </a:rPr>
              <a:t>FY 2017 – FY 2021</a:t>
            </a:r>
            <a:endParaRPr lang="en-US" b="1" dirty="0">
              <a:latin typeface="Cambria" panose="0204050305040603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5342"/>
            <a:ext cx="8201299" cy="3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791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 </a:t>
            </a:r>
            <a:r>
              <a:rPr lang="en-US" dirty="0" smtClean="0">
                <a:latin typeface="Cambria" panose="02040503050406030204" pitchFamily="18" charset="0"/>
              </a:rPr>
              <a:t>Includes Capital Outlay for things such as vehicles and equipment, but does not include costs related to capital projects.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6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CIP Investment Categories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34704914"/>
              </p:ext>
            </p:extLst>
          </p:nvPr>
        </p:nvGraphicFramePr>
        <p:xfrm>
          <a:off x="609600" y="1805940"/>
          <a:ext cx="8077200" cy="4213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7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477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9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Financial Policies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4000"/>
              </a:lnSpc>
            </a:pPr>
            <a:r>
              <a:rPr lang="en-US" sz="3200" dirty="0"/>
              <a:t>Build up and then </a:t>
            </a:r>
            <a:r>
              <a:rPr lang="en-US" sz="3200" dirty="0" smtClean="0"/>
              <a:t>maintain </a:t>
            </a:r>
            <a:r>
              <a:rPr lang="en-US" sz="3200" dirty="0"/>
              <a:t>the </a:t>
            </a:r>
            <a:r>
              <a:rPr lang="en-US" sz="3200" dirty="0" smtClean="0"/>
              <a:t>Rate </a:t>
            </a:r>
            <a:r>
              <a:rPr lang="en-US" sz="3200" dirty="0"/>
              <a:t>Stabilization Reserve </a:t>
            </a:r>
            <a:r>
              <a:rPr lang="en-US" sz="3200" dirty="0" smtClean="0"/>
              <a:t>at $10 </a:t>
            </a:r>
            <a:r>
              <a:rPr lang="en-US" sz="3200" dirty="0"/>
              <a:t>million;</a:t>
            </a:r>
          </a:p>
          <a:p>
            <a:pPr lvl="0">
              <a:lnSpc>
                <a:spcPct val="114000"/>
              </a:lnSpc>
            </a:pPr>
            <a:r>
              <a:rPr lang="en-US" sz="3200" dirty="0"/>
              <a:t>Maintain a Water Emergency Reserve Fund of $3 million; </a:t>
            </a:r>
          </a:p>
          <a:p>
            <a:pPr lvl="0">
              <a:lnSpc>
                <a:spcPct val="114000"/>
              </a:lnSpc>
            </a:pPr>
            <a:r>
              <a:rPr lang="en-US" sz="3200" dirty="0"/>
              <a:t>Maintain an operating reserve equivalent  to 180 days of operating </a:t>
            </a:r>
            <a:r>
              <a:rPr lang="en-US" sz="3200" dirty="0" smtClean="0"/>
              <a:t>expense; and </a:t>
            </a:r>
          </a:p>
          <a:p>
            <a:pPr lvl="0">
              <a:lnSpc>
                <a:spcPct val="114000"/>
              </a:lnSpc>
            </a:pPr>
            <a:r>
              <a:rPr lang="en-US" sz="3200" dirty="0" smtClean="0"/>
              <a:t>Establish a minimum Debt Service Coverage Ratio of 1.5 annual net revenues to annual debt service. 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792C-CA4C-4C88-916B-B8476673A4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13020</TotalTime>
  <Words>1253</Words>
  <Application>Microsoft Macintosh PowerPoint</Application>
  <PresentationFormat>On-screen Show (4:3)</PresentationFormat>
  <Paragraphs>330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Visio</vt:lpstr>
      <vt:lpstr>Water Financial Plan and Rates</vt:lpstr>
      <vt:lpstr>Current Financial Condition</vt:lpstr>
      <vt:lpstr>PowerPoint Presentation</vt:lpstr>
      <vt:lpstr>Financial Planning Conceptual Model</vt:lpstr>
      <vt:lpstr>Financial Plan Inputs </vt:lpstr>
      <vt:lpstr>Projected Operating Expenses* –  FY 2017 – FY 2021</vt:lpstr>
      <vt:lpstr>CIP Investment Categories</vt:lpstr>
      <vt:lpstr>PowerPoint Presentation</vt:lpstr>
      <vt:lpstr>Utility Financial Policies</vt:lpstr>
      <vt:lpstr>Current Status of Reserve Funds</vt:lpstr>
      <vt:lpstr>Financial Plan Output:   FY 2017 – 2021 Revenue Requirements – the basis for setting rates</vt:lpstr>
      <vt:lpstr>Water Pricing Objectives</vt:lpstr>
      <vt:lpstr>Scenario vs. Pricing Objectives</vt:lpstr>
      <vt:lpstr>Rate Proposal Recommends 4 Changes:</vt:lpstr>
      <vt:lpstr>Proposed Rate Structure</vt:lpstr>
      <vt:lpstr>Customer Impact for Single Family</vt:lpstr>
      <vt:lpstr>Customer Impact for Multi-Family 10 units and 1.5” meter</vt:lpstr>
      <vt:lpstr>Assumptions and Provisions behind Proposed Water Rates</vt:lpstr>
      <vt:lpstr>Infrastructure Reinvestment Fee</vt:lpstr>
      <vt:lpstr>Justification for Tiered Rates Inside City</vt:lpstr>
      <vt:lpstr>Rate Stabilization Reserve </vt:lpstr>
      <vt:lpstr>What to do with any excess revenue produced by the $1 surcharge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Menard</dc:creator>
  <cp:lastModifiedBy>Brent Haddad</cp:lastModifiedBy>
  <cp:revision>17</cp:revision>
  <cp:lastPrinted>2016-06-10T16:51:18Z</cp:lastPrinted>
  <dcterms:created xsi:type="dcterms:W3CDTF">2016-06-01T21:44:10Z</dcterms:created>
  <dcterms:modified xsi:type="dcterms:W3CDTF">2017-05-30T01:37:56Z</dcterms:modified>
</cp:coreProperties>
</file>